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32" r:id="rId2"/>
    <p:sldId id="494" r:id="rId3"/>
    <p:sldId id="495" r:id="rId4"/>
    <p:sldId id="496" r:id="rId5"/>
    <p:sldId id="504" r:id="rId6"/>
    <p:sldId id="503" r:id="rId7"/>
    <p:sldId id="483" r:id="rId8"/>
    <p:sldId id="484" r:id="rId9"/>
    <p:sldId id="485" r:id="rId10"/>
    <p:sldId id="486" r:id="rId11"/>
    <p:sldId id="487" r:id="rId12"/>
    <p:sldId id="488" r:id="rId13"/>
    <p:sldId id="489" r:id="rId14"/>
    <p:sldId id="490" r:id="rId15"/>
    <p:sldId id="505" r:id="rId16"/>
    <p:sldId id="506" r:id="rId17"/>
    <p:sldId id="507" r:id="rId18"/>
    <p:sldId id="508" r:id="rId19"/>
    <p:sldId id="511" r:id="rId20"/>
    <p:sldId id="512" r:id="rId21"/>
    <p:sldId id="513" r:id="rId22"/>
    <p:sldId id="514" r:id="rId23"/>
    <p:sldId id="515" r:id="rId24"/>
    <p:sldId id="534" r:id="rId25"/>
    <p:sldId id="535" r:id="rId26"/>
    <p:sldId id="536" r:id="rId27"/>
    <p:sldId id="539" r:id="rId28"/>
    <p:sldId id="540" r:id="rId29"/>
    <p:sldId id="546" r:id="rId30"/>
    <p:sldId id="547" r:id="rId31"/>
    <p:sldId id="548" r:id="rId32"/>
    <p:sldId id="544" r:id="rId33"/>
    <p:sldId id="545" r:id="rId34"/>
    <p:sldId id="543" r:id="rId35"/>
    <p:sldId id="549" r:id="rId36"/>
    <p:sldId id="550" r:id="rId37"/>
    <p:sldId id="551" r:id="rId38"/>
    <p:sldId id="552" r:id="rId39"/>
    <p:sldId id="538" r:id="rId40"/>
    <p:sldId id="553" r:id="rId41"/>
    <p:sldId id="554" r:id="rId42"/>
    <p:sldId id="555" r:id="rId43"/>
    <p:sldId id="477" r:id="rId44"/>
    <p:sldId id="478" r:id="rId45"/>
    <p:sldId id="510" r:id="rId46"/>
    <p:sldId id="556" r:id="rId47"/>
    <p:sldId id="479" r:id="rId48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8">
          <p15:clr>
            <a:srgbClr val="A4A3A4"/>
          </p15:clr>
        </p15:guide>
        <p15:guide id="2" pos="12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1773" autoAdjust="0"/>
  </p:normalViewPr>
  <p:slideViewPr>
    <p:cSldViewPr>
      <p:cViewPr varScale="1">
        <p:scale>
          <a:sx n="56" d="100"/>
          <a:sy n="56" d="100"/>
        </p:scale>
        <p:origin x="1644" y="72"/>
      </p:cViewPr>
      <p:guideLst>
        <p:guide orient="horz" pos="528"/>
        <p:guide pos="12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703ACA-C4B8-2743-8940-61878C36F806}" type="datetime1">
              <a:rPr lang="sv-SE"/>
              <a:pPr/>
              <a:t>2017-12-04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EB09BF-7B3C-DA43-86CB-0556A5A7DC1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72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8A83E4-4820-6743-950E-88A54B033D3A}" type="datetime1">
              <a:rPr lang="sv-SE"/>
              <a:pPr/>
              <a:t>2017-12-04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CE8C81-498F-E041-97EC-5CADCA2B590B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98547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55AF10A-9FE7-E444-98EB-7D58AC45A355}" type="slidenum">
              <a:rPr lang="sv-SE" sz="1200"/>
              <a:pPr eaLnBrk="1" hangingPunct="1"/>
              <a:t>1</a:t>
            </a:fld>
            <a:endParaRPr lang="sv-S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861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blsablbaslblasnlbsjehfkjr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02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2"/>
          <a:stretch>
            <a:fillRect/>
          </a:stretch>
        </p:blipFill>
        <p:spPr bwMode="auto">
          <a:xfrm>
            <a:off x="0" y="3327400"/>
            <a:ext cx="4064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2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800" y="3352800"/>
            <a:ext cx="35814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6" y="1638300"/>
            <a:ext cx="83820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>
                <a:sym typeface="Gill Sans" charset="0"/>
              </a:rPr>
              <a:t>Klicka här för att ändra format</a:t>
            </a:r>
            <a:endParaRPr lang="en-US" dirty="0"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720726" y="5029200"/>
            <a:ext cx="8382000" cy="1130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24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>
                <a:sym typeface="Gill Sans" charset="0"/>
              </a:rPr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269774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911159" y="2590800"/>
            <a:ext cx="8382000" cy="5181600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 sz="2600" i="1" u="none">
                <a:latin typeface="Georgia"/>
                <a:cs typeface="Georgia"/>
              </a:defRPr>
            </a:lvl1pPr>
            <a:lvl2pPr algn="l">
              <a:spcBef>
                <a:spcPts val="800"/>
              </a:spcBef>
              <a:buClr>
                <a:schemeClr val="accent2"/>
              </a:buClr>
              <a:buFont typeface="Lucida Grande"/>
              <a:buChar char="●"/>
              <a:defRPr sz="2400" i="1" u="none">
                <a:latin typeface="Georgia"/>
                <a:cs typeface="Georgia"/>
              </a:defRPr>
            </a:lvl2pPr>
            <a:lvl3pPr algn="l">
              <a:spcBef>
                <a:spcPts val="800"/>
              </a:spcBef>
              <a:buClr>
                <a:schemeClr val="accent3"/>
              </a:buClr>
              <a:buFont typeface="Lucida Grande"/>
              <a:buChar char="●"/>
              <a:defRPr sz="2200" i="1" u="none">
                <a:latin typeface="Georgia"/>
                <a:cs typeface="Georgia"/>
              </a:defRPr>
            </a:lvl3pPr>
            <a:lvl4pPr algn="l">
              <a:defRPr sz="2400">
                <a:latin typeface="Georgia"/>
                <a:cs typeface="Georgia"/>
              </a:defRPr>
            </a:lvl4pPr>
            <a:lvl5pPr algn="l">
              <a:defRPr sz="2400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178191807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5" name="Platshållare för innehåll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 marL="0" indent="0">
              <a:defRPr sz="2600">
                <a:latin typeface="Georgia"/>
                <a:cs typeface="Georgia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 marL="0" indent="0">
              <a:defRPr sz="2600">
                <a:latin typeface="Georgia"/>
                <a:cs typeface="Georgia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1137715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73131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77E-545F-4738-89E1-F5264BF8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2506-857B-4154-8E70-F4B47C43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FFB79-0643-4553-80F1-39DD483D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E6C0-ADD1-4FA3-B623-52C1F7BA2B55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1BB5-49A7-499F-AACC-63AD4CE3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3226A-F154-4DED-90DF-2753E0C2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4145-BA01-4487-B387-317A2B38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5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6470" r:id="rId1"/>
    <p:sldLayoutId id="2147486471" r:id="rId2"/>
    <p:sldLayoutId id="2147486472" r:id="rId3"/>
    <p:sldLayoutId id="2147486473" r:id="rId4"/>
    <p:sldLayoutId id="2147486474" r:id="rId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/>
          <a:ea typeface="+mj-ea"/>
          <a:cs typeface="Arial"/>
          <a:sym typeface="Gill Sans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microsoft.com/office/2007/relationships/hdphoto" Target="../media/hdphoto2.wdp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69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slide" Target="slide10.xml"/><Relationship Id="rId18" Type="http://schemas.openxmlformats.org/officeDocument/2006/relationships/image" Target="../media/image20.png"/><Relationship Id="rId26" Type="http://schemas.openxmlformats.org/officeDocument/2006/relationships/image" Target="../media/image220.png"/><Relationship Id="rId21" Type="http://schemas.openxmlformats.org/officeDocument/2006/relationships/image" Target="../media/image21.png"/><Relationship Id="rId7" Type="http://schemas.openxmlformats.org/officeDocument/2006/relationships/slide" Target="slide8.xml"/><Relationship Id="rId12" Type="http://schemas.openxmlformats.org/officeDocument/2006/relationships/image" Target="../media/image18.png"/><Relationship Id="rId17" Type="http://schemas.openxmlformats.org/officeDocument/2006/relationships/image" Target="../media/image190.png"/><Relationship Id="rId25" Type="http://schemas.openxmlformats.org/officeDocument/2006/relationships/slide" Target="slide14.xml"/><Relationship Id="rId2" Type="http://schemas.openxmlformats.org/officeDocument/2006/relationships/image" Target="../media/image15.png"/><Relationship Id="rId16" Type="http://schemas.openxmlformats.org/officeDocument/2006/relationships/slide" Target="slide11.xml"/><Relationship Id="rId20" Type="http://schemas.openxmlformats.org/officeDocument/2006/relationships/image" Target="../media/image200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170.png"/><Relationship Id="rId24" Type="http://schemas.openxmlformats.org/officeDocument/2006/relationships/image" Target="../media/image22.png"/><Relationship Id="rId32" Type="http://schemas.openxmlformats.org/officeDocument/2006/relationships/image" Target="../media/image27.png"/><Relationship Id="rId5" Type="http://schemas.openxmlformats.org/officeDocument/2006/relationships/image" Target="../media/image150.png"/><Relationship Id="rId15" Type="http://schemas.openxmlformats.org/officeDocument/2006/relationships/image" Target="../media/image19.png"/><Relationship Id="rId23" Type="http://schemas.openxmlformats.org/officeDocument/2006/relationships/image" Target="../media/image210.png"/><Relationship Id="rId28" Type="http://schemas.openxmlformats.org/officeDocument/2006/relationships/image" Target="../media/image23.png"/><Relationship Id="rId10" Type="http://schemas.openxmlformats.org/officeDocument/2006/relationships/slide" Target="slide9.xml"/><Relationship Id="rId19" Type="http://schemas.openxmlformats.org/officeDocument/2006/relationships/slide" Target="slide12.xml"/><Relationship Id="rId31" Type="http://schemas.openxmlformats.org/officeDocument/2006/relationships/image" Target="../media/image26.png"/><Relationship Id="rId4" Type="http://schemas.openxmlformats.org/officeDocument/2006/relationships/slide" Target="slide7.xml"/><Relationship Id="rId9" Type="http://schemas.openxmlformats.org/officeDocument/2006/relationships/image" Target="../media/image17.png"/><Relationship Id="rId14" Type="http://schemas.openxmlformats.org/officeDocument/2006/relationships/image" Target="../media/image180.png"/><Relationship Id="rId22" Type="http://schemas.openxmlformats.org/officeDocument/2006/relationships/slide" Target="slide13.xml"/><Relationship Id="rId27" Type="http://schemas.openxmlformats.org/officeDocument/2006/relationships/image" Target="../media/image14.png"/><Relationship Id="rId30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1"/>
          <p:cNvSpPr>
            <a:spLocks noGrp="1"/>
          </p:cNvSpPr>
          <p:nvPr>
            <p:ph idx="1"/>
          </p:nvPr>
        </p:nvSpPr>
        <p:spPr>
          <a:xfrm>
            <a:off x="885776" y="5271585"/>
            <a:ext cx="3333403" cy="68586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800" b="1" i="1" dirty="0">
                <a:latin typeface="Arial" charset="0"/>
                <a:ea typeface="ヒラギノ角ゴ ProN W3" charset="0"/>
              </a:rPr>
              <a:t>Optimus Octavian</a:t>
            </a:r>
          </a:p>
          <a:p>
            <a:endParaRPr lang="en-US" sz="2000" i="1" dirty="0">
              <a:latin typeface="Arial" charset="0"/>
              <a:ea typeface="ヒラギノ角ゴ ProN W3" charset="0"/>
            </a:endParaRPr>
          </a:p>
          <a:p>
            <a:endParaRPr lang="en-US" sz="2000" dirty="0">
              <a:latin typeface="Arial" charset="0"/>
              <a:ea typeface="ヒラギノ角ゴ ProN W3" charset="0"/>
            </a:endParaRPr>
          </a:p>
        </p:txBody>
      </p:sp>
      <p:sp>
        <p:nvSpPr>
          <p:cNvPr id="117763" name="Title 2"/>
          <p:cNvSpPr>
            <a:spLocks noGrp="1"/>
          </p:cNvSpPr>
          <p:nvPr>
            <p:ph type="title"/>
          </p:nvPr>
        </p:nvSpPr>
        <p:spPr>
          <a:xfrm>
            <a:off x="734194" y="4048348"/>
            <a:ext cx="8382000" cy="165690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sz="6600" dirty="0" err="1"/>
              <a:t>CoPilot</a:t>
            </a:r>
            <a:r>
              <a:rPr lang="sv-SE" sz="6600" dirty="0"/>
              <a:t> </a:t>
            </a:r>
            <a:r>
              <a:rPr lang="sv-SE" sz="6600" dirty="0" err="1"/>
              <a:t>Safe</a:t>
            </a:r>
            <a:r>
              <a:rPr lang="sv-SE" sz="6600" dirty="0"/>
              <a:t> Assist</a:t>
            </a:r>
            <a:br>
              <a:rPr lang="en-US" sz="6600" dirty="0">
                <a:latin typeface="Arial" charset="0"/>
                <a:ea typeface="ヒラギノ角ゴ ProN W3" charset="0"/>
              </a:rPr>
            </a:br>
            <a:endParaRPr lang="en-US" sz="2800" dirty="0">
              <a:latin typeface="Arial" charset="0"/>
              <a:ea typeface="ヒラギノ角ゴ ProN W3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1A6E15-94EA-49F8-8493-2B0C22620046}"/>
              </a:ext>
            </a:extLst>
          </p:cNvPr>
          <p:cNvSpPr txBox="1">
            <a:spLocks/>
          </p:cNvSpPr>
          <p:nvPr/>
        </p:nvSpPr>
        <p:spPr bwMode="auto">
          <a:xfrm>
            <a:off x="720724" y="1132384"/>
            <a:ext cx="1024617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3600" kern="0" dirty="0"/>
              <a:t>Software Engineering 2: Project Teamwork</a:t>
            </a:r>
            <a:br>
              <a:rPr lang="en-US" sz="4400" kern="0" dirty="0"/>
            </a:br>
            <a:r>
              <a:rPr lang="en-US" sz="3200" kern="0" dirty="0" err="1">
                <a:latin typeface="Arial" charset="0"/>
                <a:ea typeface="ヒラギノ角ゴ ProN W3" charset="0"/>
              </a:rPr>
              <a:t>Mälardalen</a:t>
            </a:r>
            <a:r>
              <a:rPr lang="en-US" sz="3200" kern="0" dirty="0">
                <a:latin typeface="Arial" charset="0"/>
                <a:ea typeface="ヒラギノ角ゴ ProN W3" charset="0"/>
              </a:rPr>
              <a:t>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3012C-73B7-413A-AACF-D8DBDA19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8" y="6236029"/>
            <a:ext cx="2083385" cy="18893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Jonas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38743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Sidorela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2549821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Fernando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90584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Pablo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26669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Alvaro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951475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197D63-4877-4F75-B343-D2E4FFC7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2" y="2428528"/>
            <a:ext cx="10515600" cy="1325563"/>
          </a:xfrm>
        </p:spPr>
        <p:txBody>
          <a:bodyPr/>
          <a:lstStyle/>
          <a:p>
            <a:r>
              <a:rPr lang="en-US" sz="5400" dirty="0"/>
              <a:t>Tasks!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9DCD94-5DD0-4E82-A0C6-3E0C11F70B2A}"/>
              </a:ext>
            </a:extLst>
          </p:cNvPr>
          <p:cNvSpPr txBox="1">
            <a:spLocks/>
          </p:cNvSpPr>
          <p:nvPr/>
        </p:nvSpPr>
        <p:spPr>
          <a:xfrm>
            <a:off x="669752" y="388902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pt-BR" sz="3200" kern="0" dirty="0"/>
              <a:t>Álvaro - Notetaker</a:t>
            </a:r>
          </a:p>
          <a:p>
            <a:r>
              <a:rPr lang="en-US" sz="3200" kern="0" dirty="0"/>
              <a:t>Dara - Presentation Overseer</a:t>
            </a:r>
          </a:p>
          <a:p>
            <a:r>
              <a:rPr lang="es-ES" sz="3200" kern="0" dirty="0"/>
              <a:t>Fernando - </a:t>
            </a:r>
            <a:r>
              <a:rPr lang="es-ES" sz="3200" kern="0" dirty="0" err="1"/>
              <a:t>Conﬁguration</a:t>
            </a:r>
            <a:r>
              <a:rPr lang="es-ES" sz="3200" kern="0" dirty="0"/>
              <a:t> Manager (Android Studio)</a:t>
            </a:r>
          </a:p>
          <a:p>
            <a:r>
              <a:rPr lang="en-US" sz="3200" kern="0" dirty="0"/>
              <a:t>Jonas - Presentation Overseer</a:t>
            </a:r>
          </a:p>
          <a:p>
            <a:r>
              <a:rPr lang="en-US" sz="3200" kern="0" dirty="0"/>
              <a:t>Pablo - Conﬁguration Manager (Trello)</a:t>
            </a:r>
          </a:p>
          <a:p>
            <a:r>
              <a:rPr lang="sv-SE" sz="3200" kern="0" dirty="0"/>
              <a:t>Rickard - </a:t>
            </a:r>
            <a:r>
              <a:rPr lang="sv-SE" sz="3200" kern="0" dirty="0" err="1"/>
              <a:t>Conﬁguration</a:t>
            </a:r>
            <a:r>
              <a:rPr lang="sv-SE" sz="3200" kern="0" dirty="0"/>
              <a:t> Manager (GIT)</a:t>
            </a:r>
          </a:p>
          <a:p>
            <a:r>
              <a:rPr lang="fr-FR" sz="3200" kern="0" dirty="0" err="1"/>
              <a:t>Sidorela</a:t>
            </a:r>
            <a:r>
              <a:rPr lang="fr-FR" sz="3200" kern="0" dirty="0"/>
              <a:t> - Client Contact, Documentation</a:t>
            </a:r>
          </a:p>
          <a:p>
            <a:r>
              <a:rPr lang="en-US" sz="3200" kern="0" dirty="0" err="1"/>
              <a:t>Vasja</a:t>
            </a:r>
            <a:r>
              <a:rPr lang="en-US" sz="3200" kern="0" dirty="0"/>
              <a:t> - Group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D1D5C-0BD5-475F-8BE6-1629ED2E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6443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09677C-E37E-427E-935F-3B0E261B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76" y="5164832"/>
            <a:ext cx="10515600" cy="2852737"/>
          </a:xfrm>
        </p:spPr>
        <p:txBody>
          <a:bodyPr/>
          <a:lstStyle/>
          <a:p>
            <a:r>
              <a:rPr lang="en-US" sz="6000" b="0" dirty="0"/>
              <a:t>Communication</a:t>
            </a:r>
          </a:p>
        </p:txBody>
      </p:sp>
      <p:pic>
        <p:nvPicPr>
          <p:cNvPr id="5" name="Graphic 4" descr="Send">
            <a:extLst>
              <a:ext uri="{FF2B5EF4-FFF2-40B4-BE49-F238E27FC236}">
                <a16:creationId xmlns:a16="http://schemas.microsoft.com/office/drawing/2014/main" id="{C7DCCBC1-2497-46C7-97F0-C3D8BF4A3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440" y="6134000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E7094-CDB4-492F-9EBE-608DE36E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5398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12A5492-75CC-4915-A317-0B23E780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85" y="5511616"/>
            <a:ext cx="1055252" cy="1055252"/>
          </a:xfrm>
          <a:prstGeom prst="rect">
            <a:avLst/>
          </a:prstGeom>
        </p:spPr>
      </p:pic>
      <p:pic>
        <p:nvPicPr>
          <p:cNvPr id="5" name="Picture 4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1FA422AD-26A9-4128-85F3-05ED3E7B1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85" y="7498904"/>
            <a:ext cx="1055252" cy="1055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6A8A67-28AE-4A89-AC67-4DB2BCEDD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92" y="2500536"/>
            <a:ext cx="2829325" cy="792211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2A767F-7BDA-4C65-8154-41BD44FE5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6" r="2752" b="32106"/>
          <a:stretch/>
        </p:blipFill>
        <p:spPr>
          <a:xfrm>
            <a:off x="8728724" y="3654165"/>
            <a:ext cx="2347753" cy="955958"/>
          </a:xfrm>
          <a:prstGeom prst="rect">
            <a:avLst/>
          </a:prstGeom>
        </p:spPr>
      </p:pic>
      <p:pic>
        <p:nvPicPr>
          <p:cNvPr id="8" name="Picture 7" descr="A close up of a card&#10;&#10;Description generated with high confidence">
            <a:extLst>
              <a:ext uri="{FF2B5EF4-FFF2-40B4-BE49-F238E27FC236}">
                <a16:creationId xmlns:a16="http://schemas.microsoft.com/office/drawing/2014/main" id="{4BDADF9B-6C00-42B0-8E60-C6993A5DD2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4" r="3694" b="14054"/>
          <a:stretch/>
        </p:blipFill>
        <p:spPr>
          <a:xfrm>
            <a:off x="1111734" y="3542394"/>
            <a:ext cx="2198513" cy="1620186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0F89E86-E312-4AC4-9FD5-9A03F50ABCEC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 flipV="1">
            <a:off x="6870237" y="4610123"/>
            <a:ext cx="3032364" cy="142911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A83343D-CF5F-419D-94C7-7150014403FC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rot="10800000">
            <a:off x="2210991" y="5162580"/>
            <a:ext cx="3603994" cy="87666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1AA9B-4AE3-4D0D-BF79-78FEAA0A005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342611" y="3424268"/>
            <a:ext cx="202506" cy="20873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Warning">
            <a:extLst>
              <a:ext uri="{FF2B5EF4-FFF2-40B4-BE49-F238E27FC236}">
                <a16:creationId xmlns:a16="http://schemas.microsoft.com/office/drawing/2014/main" id="{9B30C5B2-5E33-4EDA-88E9-E4753C561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0571" y="6840540"/>
            <a:ext cx="299026" cy="299026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D0036ACE-44FC-4205-A140-1E98FF8FDD52}"/>
              </a:ext>
            </a:extLst>
          </p:cNvPr>
          <p:cNvSpPr/>
          <p:nvPr/>
        </p:nvSpPr>
        <p:spPr>
          <a:xfrm rot="5400000">
            <a:off x="5972766" y="6859819"/>
            <a:ext cx="703436" cy="4934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36BF23-8E25-44B7-97AF-0D11AD4C9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842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8BB9FF-422D-4BF9-9E37-523938C26AED}"/>
              </a:ext>
            </a:extLst>
          </p:cNvPr>
          <p:cNvSpPr txBox="1">
            <a:spLocks/>
          </p:cNvSpPr>
          <p:nvPr/>
        </p:nvSpPr>
        <p:spPr>
          <a:xfrm>
            <a:off x="523240" y="3663409"/>
            <a:ext cx="3246120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 algn="ctr"/>
            <a:r>
              <a:rPr lang="en-US" b="1" kern="0"/>
              <a:t>Monday</a:t>
            </a:r>
          </a:p>
          <a:p>
            <a:pPr marL="0" indent="0" algn="ctr"/>
            <a:r>
              <a:rPr lang="en-US" kern="0"/>
              <a:t>Steering group meeting</a:t>
            </a:r>
            <a:endParaRPr lang="en-US" kern="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AC61A7C-1515-4B36-89CC-742499722FF1}"/>
              </a:ext>
            </a:extLst>
          </p:cNvPr>
          <p:cNvSpPr/>
          <p:nvPr/>
        </p:nvSpPr>
        <p:spPr>
          <a:xfrm>
            <a:off x="965200" y="7253064"/>
            <a:ext cx="11074400" cy="568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CCC19DA-8C65-45CD-9C1E-26550A6A1704}"/>
              </a:ext>
            </a:extLst>
          </p:cNvPr>
          <p:cNvCxnSpPr/>
          <p:nvPr/>
        </p:nvCxnSpPr>
        <p:spPr>
          <a:xfrm rot="5400000">
            <a:off x="439420" y="5711284"/>
            <a:ext cx="2296160" cy="787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4B1F86-C051-4BA8-A91E-0740D4A00223}"/>
              </a:ext>
            </a:extLst>
          </p:cNvPr>
          <p:cNvCxnSpPr/>
          <p:nvPr/>
        </p:nvCxnSpPr>
        <p:spPr>
          <a:xfrm>
            <a:off x="9641840" y="6684104"/>
            <a:ext cx="0" cy="1849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BF1D838-9223-4079-AEBD-72A4FBE422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27120" y="5769704"/>
            <a:ext cx="2540000" cy="4267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A8F0B6-A2FD-42D5-BA56-2DC430248B52}"/>
              </a:ext>
            </a:extLst>
          </p:cNvPr>
          <p:cNvSpPr txBox="1">
            <a:spLocks/>
          </p:cNvSpPr>
          <p:nvPr/>
        </p:nvSpPr>
        <p:spPr>
          <a:xfrm>
            <a:off x="3053080" y="3389089"/>
            <a:ext cx="324612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Wednesday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Working group meeting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28AF6B6-16AC-4F5E-9E04-F00E4D6776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25640" y="5500463"/>
            <a:ext cx="2540001" cy="965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2C62C7-DBE4-4F48-B4CA-A1C9AE712974}"/>
              </a:ext>
            </a:extLst>
          </p:cNvPr>
          <p:cNvSpPr txBox="1">
            <a:spLocks/>
          </p:cNvSpPr>
          <p:nvPr/>
        </p:nvSpPr>
        <p:spPr>
          <a:xfrm>
            <a:off x="6502400" y="3481320"/>
            <a:ext cx="2600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Friday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Big group meeting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E7C389-F03C-46F6-B16A-1B1CFF933833}"/>
              </a:ext>
            </a:extLst>
          </p:cNvPr>
          <p:cNvSpPr txBox="1">
            <a:spLocks/>
          </p:cNvSpPr>
          <p:nvPr/>
        </p:nvSpPr>
        <p:spPr>
          <a:xfrm>
            <a:off x="9489440" y="6806024"/>
            <a:ext cx="2600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Weekend</a:t>
            </a:r>
          </a:p>
        </p:txBody>
      </p:sp>
      <p:pic>
        <p:nvPicPr>
          <p:cNvPr id="13" name="Graphic 12" descr="Repeat">
            <a:extLst>
              <a:ext uri="{FF2B5EF4-FFF2-40B4-BE49-F238E27FC236}">
                <a16:creationId xmlns:a16="http://schemas.microsoft.com/office/drawing/2014/main" id="{366A0848-D48C-4881-9CA2-913FC3C2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801" y="3714683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33F12D-2E93-4379-B69A-9FD75F5AA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741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DAD5C476-727B-42D9-81E5-BE2C7FCD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54" y="6604992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  <p:pic>
        <p:nvPicPr>
          <p:cNvPr id="7" name="Marcador de contenido 10">
            <a:extLst>
              <a:ext uri="{FF2B5EF4-FFF2-40B4-BE49-F238E27FC236}">
                <a16:creationId xmlns:a16="http://schemas.microsoft.com/office/drawing/2014/main" id="{79FCD29A-D141-4A93-9C99-76E35B7F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168" y="1077794"/>
            <a:ext cx="7248578" cy="44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212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60D01E-D5A6-48E8-9363-6A0D06E5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40" y="5821834"/>
            <a:ext cx="10515600" cy="2852737"/>
          </a:xfrm>
        </p:spPr>
        <p:txBody>
          <a:bodyPr/>
          <a:lstStyle/>
          <a:p>
            <a:r>
              <a:rPr lang="en-US" sz="6600" b="0" dirty="0"/>
              <a:t>The problem </a:t>
            </a:r>
          </a:p>
        </p:txBody>
      </p:sp>
      <p:pic>
        <p:nvPicPr>
          <p:cNvPr id="9" name="Graphic 8" descr="Thought bubble">
            <a:extLst>
              <a:ext uri="{FF2B5EF4-FFF2-40B4-BE49-F238E27FC236}">
                <a16:creationId xmlns:a16="http://schemas.microsoft.com/office/drawing/2014/main" id="{5308ED73-924A-486F-A4B3-57E30B23B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6640" y="6677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6743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54D23B-C038-4C07-AEA0-5E1309C0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03" y="4204871"/>
            <a:ext cx="924339" cy="924339"/>
          </a:xfrm>
          <a:prstGeom prst="rect">
            <a:avLst/>
          </a:prstGeom>
        </p:spPr>
      </p:pic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3F4DCCFA-1A2C-4EF7-B62B-39A34689C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52" y="3220616"/>
            <a:ext cx="4195762" cy="419576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75E928E-D6DD-4229-A3D9-4EC6FDD14E17}"/>
              </a:ext>
            </a:extLst>
          </p:cNvPr>
          <p:cNvSpPr txBox="1">
            <a:spLocks/>
          </p:cNvSpPr>
          <p:nvPr/>
        </p:nvSpPr>
        <p:spPr>
          <a:xfrm rot="1683689">
            <a:off x="813463" y="4438917"/>
            <a:ext cx="3352007" cy="714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Volvo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C000A5-FC1B-4391-9344-CA1090406C3F}"/>
              </a:ext>
            </a:extLst>
          </p:cNvPr>
          <p:cNvSpPr txBox="1"/>
          <p:nvPr/>
        </p:nvSpPr>
        <p:spPr>
          <a:xfrm rot="20003912">
            <a:off x="9530385" y="6896223"/>
            <a:ext cx="93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WoW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CD6A7-6A76-4FD0-9382-16FA2AE7AE8A}"/>
              </a:ext>
            </a:extLst>
          </p:cNvPr>
          <p:cNvSpPr txBox="1"/>
          <p:nvPr/>
        </p:nvSpPr>
        <p:spPr>
          <a:xfrm rot="408775">
            <a:off x="9460913" y="4172679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cars</a:t>
            </a:r>
            <a:endParaRPr lang="es-E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7">
            <a:extLst>
              <a:ext uri="{FF2B5EF4-FFF2-40B4-BE49-F238E27FC236}">
                <a16:creationId xmlns:a16="http://schemas.microsoft.com/office/drawing/2014/main" id="{175A0ECF-C5DD-4CE9-977F-4E17DF98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53068210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2AF8B3A2-CDB6-46DE-9CA7-36EB0DA9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16" y="3821520"/>
            <a:ext cx="6165450" cy="41065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21991DB-D84B-466A-9EF4-E942D3347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53" y="3016146"/>
            <a:ext cx="5587483" cy="3721308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0B7DC3BF-A850-4945-8890-2FE8E54E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025536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C2C42F-8E54-4E88-9CEA-2D2322004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21" y="3199661"/>
            <a:ext cx="4472370" cy="3354278"/>
          </a:xfrm>
          <a:prstGeom prst="rect">
            <a:avLst/>
          </a:prstGeom>
        </p:spPr>
      </p:pic>
      <p:pic>
        <p:nvPicPr>
          <p:cNvPr id="5" name="Marcador de contenido 2">
            <a:extLst>
              <a:ext uri="{FF2B5EF4-FFF2-40B4-BE49-F238E27FC236}">
                <a16:creationId xmlns:a16="http://schemas.microsoft.com/office/drawing/2014/main" id="{89E1D60E-0596-467C-B5B3-24B47EC28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71574" y="5509419"/>
            <a:ext cx="4472371" cy="33542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6628879-3712-4F7B-9A22-B9F28A573E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26" y="2461983"/>
            <a:ext cx="4752528" cy="35643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F8E4C1-1B9A-4492-83E0-F8C7F4BA9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536" y="5450659"/>
            <a:ext cx="4550718" cy="341303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D51D7763-B777-487A-802D-68335F0C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904354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413169-96B1-414E-90C2-0D984813A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2" y="2860576"/>
            <a:ext cx="5718914" cy="4289185"/>
          </a:xfrm>
          <a:prstGeom prst="rect">
            <a:avLst/>
          </a:prstGeom>
        </p:spPr>
      </p:pic>
      <p:pic>
        <p:nvPicPr>
          <p:cNvPr id="5" name="Marcador de contenido 2">
            <a:extLst>
              <a:ext uri="{FF2B5EF4-FFF2-40B4-BE49-F238E27FC236}">
                <a16:creationId xmlns:a16="http://schemas.microsoft.com/office/drawing/2014/main" id="{61A96C4A-5569-4CCF-B06D-AAFFE0F72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55" y="3940696"/>
            <a:ext cx="6362434" cy="4771826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1C0F0D5D-4890-4FAB-8845-D0C045A1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496952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F8BF493-A294-48B2-9B12-1ECA95D5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754797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pic>
        <p:nvPicPr>
          <p:cNvPr id="6" name="Marcador de contenido 6">
            <a:extLst>
              <a:ext uri="{FF2B5EF4-FFF2-40B4-BE49-F238E27FC236}">
                <a16:creationId xmlns:a16="http://schemas.microsoft.com/office/drawing/2014/main" id="{74FDC090-E575-4CEA-92C1-E16285B2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41" y="2788568"/>
            <a:ext cx="10705317" cy="60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479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F50F45-EDE7-4568-8352-0F9832A2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0" y="4732784"/>
            <a:ext cx="7128792" cy="3683209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30AE0DB-9410-4A77-B2AB-D22FF9FB5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b="7765"/>
          <a:stretch/>
        </p:blipFill>
        <p:spPr>
          <a:xfrm>
            <a:off x="7137442" y="2686135"/>
            <a:ext cx="5382988" cy="34490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EDC48E-A747-4F2A-8930-84B4DB4E2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7" b="96267" l="7143" r="89752">
                        <a14:foregroundMark x1="45031" y1="90933" x2="45652" y2="91467"/>
                        <a14:foregroundMark x1="46894" y1="91467" x2="61801" y2="90933"/>
                        <a14:foregroundMark x1="71739" y1="96267" x2="71739" y2="96267"/>
                        <a14:foregroundMark x1="7143" y1="82933" x2="7143" y2="82933"/>
                        <a14:foregroundMark x1="14596" y1="7467" x2="14596" y2="7467"/>
                        <a14:foregroundMark x1="14596" y1="5067" x2="14596" y2="5067"/>
                        <a14:foregroundMark x1="35714" y1="6667" x2="35714" y2="6667"/>
                        <a14:foregroundMark x1="47516" y1="10133" x2="47516" y2="10133"/>
                        <a14:foregroundMark x1="58075" y1="9600" x2="58075" y2="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36" y="4712387"/>
            <a:ext cx="2224797" cy="25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37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D3800ACB-FB59-43CF-861A-CA8AF2CA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61395992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3BACF05-0DE6-4D7F-9CB0-89CBC15D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7055094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0424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51BDAF-4E14-4564-B3D3-4BF689E2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892" y="3028122"/>
            <a:ext cx="3330575" cy="1119981"/>
          </a:xfrm>
        </p:spPr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b="0" dirty="0"/>
              <a:t> 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A8E2D34-50F7-4ABD-8FF9-E33A7BC00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54" y="3954966"/>
            <a:ext cx="3803382" cy="35524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9F522F8-C258-44DF-91C0-69E8BF32763F}"/>
              </a:ext>
            </a:extLst>
          </p:cNvPr>
          <p:cNvSpPr txBox="1">
            <a:spLocks/>
          </p:cNvSpPr>
          <p:nvPr/>
        </p:nvSpPr>
        <p:spPr>
          <a:xfrm>
            <a:off x="7401892" y="2799612"/>
            <a:ext cx="27009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4D61AD-F931-4577-9EC2-AAD6FAC21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037" y="4125176"/>
            <a:ext cx="3328815" cy="328530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799ADF-37B7-4C7E-A73F-AF057D2D3C03}"/>
              </a:ext>
            </a:extLst>
          </p:cNvPr>
          <p:cNvSpPr txBox="1">
            <a:spLocks/>
          </p:cNvSpPr>
          <p:nvPr/>
        </p:nvSpPr>
        <p:spPr>
          <a:xfrm>
            <a:off x="1380058" y="7664627"/>
            <a:ext cx="3803382" cy="1119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Construction Equipment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9CE7DF7-B64A-47CC-80F3-1E86313A76AE}"/>
              </a:ext>
            </a:extLst>
          </p:cNvPr>
          <p:cNvSpPr txBox="1">
            <a:spLocks/>
          </p:cNvSpPr>
          <p:nvPr/>
        </p:nvSpPr>
        <p:spPr>
          <a:xfrm>
            <a:off x="6718424" y="7664626"/>
            <a:ext cx="5127832" cy="1119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Accidents at construction sites</a:t>
            </a:r>
          </a:p>
        </p:txBody>
      </p:sp>
      <p:pic>
        <p:nvPicPr>
          <p:cNvPr id="15" name="Content Placeholder 6" descr="Smiling Face with No Fill">
            <a:extLst>
              <a:ext uri="{FF2B5EF4-FFF2-40B4-BE49-F238E27FC236}">
                <a16:creationId xmlns:a16="http://schemas.microsoft.com/office/drawing/2014/main" id="{D19F4195-7D30-40DF-8167-3899DDFDC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0112" y="3040566"/>
            <a:ext cx="914400" cy="914400"/>
          </a:xfrm>
          <a:prstGeom prst="rect">
            <a:avLst/>
          </a:prstGeom>
        </p:spPr>
      </p:pic>
      <p:pic>
        <p:nvPicPr>
          <p:cNvPr id="16" name="Content Placeholder 11" descr="Sad Face with No Fill">
            <a:extLst>
              <a:ext uri="{FF2B5EF4-FFF2-40B4-BE49-F238E27FC236}">
                <a16:creationId xmlns:a16="http://schemas.microsoft.com/office/drawing/2014/main" id="{54A5DBF0-6F40-4A61-BF95-78BC648A4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4074" y="29566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6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is a defined area with coordinates which is considered the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construction area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9864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is a defined area with coordinates which is considered the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construction area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Has information about the position of both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machines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within the area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077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AE70D3C7-A98F-4EEB-84E5-15D9E47C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87688280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sp>
        <p:nvSpPr>
          <p:cNvPr id="9" name="Título 7">
            <a:extLst>
              <a:ext uri="{FF2B5EF4-FFF2-40B4-BE49-F238E27FC236}">
                <a16:creationId xmlns:a16="http://schemas.microsoft.com/office/drawing/2014/main" id="{04F85037-A518-42D4-A0B5-950AB2F5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36152669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is a defined area with coordinates which is considered the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construction area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Has information about the position of both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machines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within the area</a:t>
            </a:r>
          </a:p>
          <a:p>
            <a:pPr lvl="1" algn="l"/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Issues an alarm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when a machine and a non-driver operator are to close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418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sp>
        <p:nvSpPr>
          <p:cNvPr id="11" name="Título 7">
            <a:extLst>
              <a:ext uri="{FF2B5EF4-FFF2-40B4-BE49-F238E27FC236}">
                <a16:creationId xmlns:a16="http://schemas.microsoft.com/office/drawing/2014/main" id="{B93C81D0-6DA6-40E1-8B8A-42CED102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089694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13E55BED-14BA-474E-8D6E-6FE65D7D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41845768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362A17-E853-4C54-8FEF-38DDB50D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0" y="5071774"/>
            <a:ext cx="934696" cy="5440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536DEC-0CB3-4E5E-873D-FC600F25C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32" y="5071774"/>
            <a:ext cx="934696" cy="54404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3F6A03-A5E8-4070-9925-825FBF618F6A}"/>
              </a:ext>
            </a:extLst>
          </p:cNvPr>
          <p:cNvSpPr txBox="1"/>
          <p:nvPr/>
        </p:nvSpPr>
        <p:spPr>
          <a:xfrm>
            <a:off x="947834" y="7299854"/>
            <a:ext cx="1110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 with progress from time to time and feedback from him</a:t>
            </a:r>
            <a:endParaRPr lang="es-E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ítulo 7">
            <a:extLst>
              <a:ext uri="{FF2B5EF4-FFF2-40B4-BE49-F238E27FC236}">
                <a16:creationId xmlns:a16="http://schemas.microsoft.com/office/drawing/2014/main" id="{F7600669-7C7F-438A-A499-8FE2D7C74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56849087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362A17-E853-4C54-8FEF-38DDB50D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0" y="5071774"/>
            <a:ext cx="934696" cy="5440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536DEC-0CB3-4E5E-873D-FC600F25C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32" y="5071774"/>
            <a:ext cx="934696" cy="5440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45401AD-E609-4277-A70E-219AEF9A46E8}"/>
              </a:ext>
            </a:extLst>
          </p:cNvPr>
          <p:cNvSpPr txBox="1"/>
          <p:nvPr/>
        </p:nvSpPr>
        <p:spPr>
          <a:xfrm>
            <a:off x="777764" y="7053451"/>
            <a:ext cx="1173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ABOUT THE BEST WAY TO DO IT</a:t>
            </a:r>
            <a:endParaRPr lang="es-E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7">
            <a:extLst>
              <a:ext uri="{FF2B5EF4-FFF2-40B4-BE49-F238E27FC236}">
                <a16:creationId xmlns:a16="http://schemas.microsoft.com/office/drawing/2014/main" id="{1C01753F-E412-4718-A645-E758C263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12391531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20" name="Marcador de contenido 8">
            <a:extLst>
              <a:ext uri="{FF2B5EF4-FFF2-40B4-BE49-F238E27FC236}">
                <a16:creationId xmlns:a16="http://schemas.microsoft.com/office/drawing/2014/main" id="{4DA150A8-5C6F-4691-8CDA-5E3EC894CB29}"/>
              </a:ext>
            </a:extLst>
          </p:cNvPr>
          <p:cNvSpPr txBox="1">
            <a:spLocks/>
          </p:cNvSpPr>
          <p:nvPr/>
        </p:nvSpPr>
        <p:spPr>
          <a:xfrm>
            <a:off x="4858096" y="2408193"/>
            <a:ext cx="3397823" cy="82790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/>
            <a:r>
              <a:rPr lang="en-GB" sz="3200" kern="0" dirty="0"/>
              <a:t>Research time!</a:t>
            </a:r>
            <a:endParaRPr lang="es-ES" sz="3200" kern="0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C04E973-190F-4991-89E0-0B3D6732C2F0}"/>
              </a:ext>
            </a:extLst>
          </p:cNvPr>
          <p:cNvGrpSpPr/>
          <p:nvPr/>
        </p:nvGrpSpPr>
        <p:grpSpPr>
          <a:xfrm rot="1207961">
            <a:off x="-630780" y="2811731"/>
            <a:ext cx="5730956" cy="3074807"/>
            <a:chOff x="-672483" y="2344062"/>
            <a:chExt cx="5730956" cy="3074807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40501325-6F52-4C60-B23D-1E0C349EF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2483" y="2344062"/>
              <a:ext cx="3809580" cy="3074807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6BC7D11B-3F5C-4034-8232-AA477727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499" y="3124155"/>
              <a:ext cx="1107974" cy="1769184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9AC54985-865A-4371-8026-23EAA9A1F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513" y="3545057"/>
              <a:ext cx="1165004" cy="996006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56537151-8400-4ACC-AB21-1E67EF4D31F6}"/>
              </a:ext>
            </a:extLst>
          </p:cNvPr>
          <p:cNvGrpSpPr/>
          <p:nvPr/>
        </p:nvGrpSpPr>
        <p:grpSpPr>
          <a:xfrm rot="21063034">
            <a:off x="8389198" y="3568152"/>
            <a:ext cx="3169076" cy="1788940"/>
            <a:chOff x="8160621" y="1982202"/>
            <a:chExt cx="3169076" cy="178894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ADF8567B-8125-4F8B-AE46-1A4EC045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33174">
              <a:off x="8160621" y="1982202"/>
              <a:ext cx="1744217" cy="1788940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12242B75-3A01-474C-B3C4-051288BEE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54049">
              <a:off x="9790738" y="2245423"/>
              <a:ext cx="1538959" cy="1459446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E02A593-DC2F-4717-A7A4-0BC3AE962EFC}"/>
              </a:ext>
            </a:extLst>
          </p:cNvPr>
          <p:cNvGrpSpPr/>
          <p:nvPr/>
        </p:nvGrpSpPr>
        <p:grpSpPr>
          <a:xfrm rot="20767849">
            <a:off x="3720332" y="6271915"/>
            <a:ext cx="4805897" cy="2186255"/>
            <a:chOff x="3854576" y="4850691"/>
            <a:chExt cx="4805897" cy="2186255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BBC8B68-6A48-4669-A961-C8588C21A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576" y="5156528"/>
              <a:ext cx="1529996" cy="1529996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794D7CC-B8E2-4EFB-A8DB-66CCC7FC4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197" y="4890052"/>
              <a:ext cx="2060276" cy="2146894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4CB2A750-0BDE-4A77-9E7E-81CF182D7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074832">
              <a:off x="5321473" y="5478639"/>
              <a:ext cx="1175474" cy="1175474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54523C02-4183-4A48-ABC5-68C260F5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81847">
              <a:off x="5321483" y="4850691"/>
              <a:ext cx="1175474" cy="1175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10485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60D01E-D5A6-48E8-9363-6A0D06E5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40" y="5821834"/>
            <a:ext cx="10515600" cy="2852737"/>
          </a:xfrm>
        </p:spPr>
        <p:txBody>
          <a:bodyPr/>
          <a:lstStyle/>
          <a:p>
            <a:r>
              <a:rPr lang="en-US" sz="6600" b="0" dirty="0"/>
              <a:t>The members</a:t>
            </a:r>
          </a:p>
        </p:txBody>
      </p:sp>
      <p:pic>
        <p:nvPicPr>
          <p:cNvPr id="5" name="Graphic 4" descr="Children">
            <a:extLst>
              <a:ext uri="{FF2B5EF4-FFF2-40B4-BE49-F238E27FC236}">
                <a16:creationId xmlns:a16="http://schemas.microsoft.com/office/drawing/2014/main" id="{75F1BD0A-09B6-4B9E-9BC9-45E791DA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2400" y="6664002"/>
            <a:ext cx="1168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82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73A53-21F8-49A6-9A29-6BC3F493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33" y="892778"/>
            <a:ext cx="8382000" cy="952500"/>
          </a:xfrm>
        </p:spPr>
        <p:txBody>
          <a:bodyPr/>
          <a:lstStyle/>
          <a:p>
            <a:r>
              <a:rPr lang="en-GB" dirty="0"/>
              <a:t>Resources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3716DF-D053-4FCB-ACC3-E736EB58E2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9912" y="3364632"/>
            <a:ext cx="8382000" cy="5181600"/>
          </a:xfrm>
        </p:spPr>
        <p:txBody>
          <a:bodyPr/>
          <a:lstStyle/>
          <a:p>
            <a:pPr marL="0" indent="0">
              <a:buNone/>
            </a:pP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What will we use?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Server database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Server communication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Android app (notifications, background execution)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9E14A-3A8B-40FA-A1A6-914776E0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7977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362A17-E853-4C54-8FEF-38DDB50D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0" y="5071774"/>
            <a:ext cx="934696" cy="5440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536DEC-0CB3-4E5E-873D-FC600F25C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32" y="5071774"/>
            <a:ext cx="934696" cy="544043"/>
          </a:xfrm>
          <a:prstGeom prst="rect">
            <a:avLst/>
          </a:prstGeom>
        </p:spPr>
      </p:pic>
      <p:sp>
        <p:nvSpPr>
          <p:cNvPr id="14" name="Título 7">
            <a:extLst>
              <a:ext uri="{FF2B5EF4-FFF2-40B4-BE49-F238E27FC236}">
                <a16:creationId xmlns:a16="http://schemas.microsoft.com/office/drawing/2014/main" id="{1C01753F-E412-4718-A645-E758C263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6D936CA-7B50-4AA1-A214-7DC60A9C2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78" y="5516416"/>
            <a:ext cx="934696" cy="5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5914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14" name="Título 7">
            <a:extLst>
              <a:ext uri="{FF2B5EF4-FFF2-40B4-BE49-F238E27FC236}">
                <a16:creationId xmlns:a16="http://schemas.microsoft.com/office/drawing/2014/main" id="{1C01753F-E412-4718-A645-E758C263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2EDBF113-9B93-4FC7-B1BC-AABCDA71E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83" y="2394433"/>
            <a:ext cx="8145792" cy="48991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CCDEFE-002B-4588-8B3F-B8252ED10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500" y1="38500" x2="31000" y2="34750"/>
                        <a14:foregroundMark x1="30750" y1="35500" x2="30750" y2="35500"/>
                        <a14:foregroundMark x1="31750" y1="51500" x2="31750" y2="51500"/>
                        <a14:foregroundMark x1="19750" y1="73500" x2="19750" y2="73500"/>
                        <a14:foregroundMark x1="43750" y1="71250" x2="43750" y2="71250"/>
                        <a14:foregroundMark x1="43250" y1="68500" x2="43250" y2="68500"/>
                        <a14:foregroundMark x1="42750" y1="20500" x2="42750" y2="20500"/>
                        <a14:foregroundMark x1="57750" y1="23250" x2="57750" y2="23250"/>
                        <a14:foregroundMark x1="71250" y1="59500" x2="71250" y2="59500"/>
                        <a14:foregroundMark x1="72250" y1="36750" x2="72250" y2="3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92" y="2160802"/>
            <a:ext cx="3129705" cy="31297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BF5A1CE-8786-4C3C-A6D9-2F273DCAF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44" y="4991084"/>
            <a:ext cx="3898996" cy="33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1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ubrik 1"/>
          <p:cNvSpPr>
            <a:spLocks noGrp="1"/>
          </p:cNvSpPr>
          <p:nvPr>
            <p:ph type="title"/>
          </p:nvPr>
        </p:nvSpPr>
        <p:spPr>
          <a:xfrm>
            <a:off x="2064507" y="808285"/>
            <a:ext cx="10918613" cy="1318542"/>
          </a:xfrm>
        </p:spPr>
        <p:txBody>
          <a:bodyPr lIns="130046" tIns="65023" rIns="130046" bIns="65023"/>
          <a:lstStyle/>
          <a:p>
            <a:r>
              <a:rPr lang="sv-SE" sz="4000" dirty="0">
                <a:latin typeface="Arial" charset="0"/>
              </a:rPr>
              <a:t>Initial </a:t>
            </a:r>
            <a:r>
              <a:rPr lang="sv-SE" sz="4000" dirty="0" err="1">
                <a:latin typeface="Arial" charset="0"/>
              </a:rPr>
              <a:t>Backlog</a:t>
            </a:r>
            <a:endParaRPr lang="sv-SE" sz="4000" dirty="0">
              <a:latin typeface="Arial" charset="0"/>
            </a:endParaRPr>
          </a:p>
        </p:txBody>
      </p:sp>
      <p:sp>
        <p:nvSpPr>
          <p:cNvPr id="20483" name="Platshållare för innehåll 2"/>
          <p:cNvSpPr>
            <a:spLocks noGrp="1"/>
          </p:cNvSpPr>
          <p:nvPr>
            <p:ph idx="4294967295"/>
          </p:nvPr>
        </p:nvSpPr>
        <p:spPr>
          <a:xfrm>
            <a:off x="1122148" y="3004593"/>
            <a:ext cx="4948203" cy="5112568"/>
          </a:xfrm>
          <a:prstGeom prst="rect">
            <a:avLst/>
          </a:prstGeom>
        </p:spPr>
        <p:txBody>
          <a:bodyPr lIns="130046" tIns="65023" rIns="130046" bIns="65023"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Register worker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Warn the workers</a:t>
            </a:r>
          </a:p>
          <a:p>
            <a:pPr marL="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Register vehicles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Associate worker with machines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unit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Send location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construction sites</a:t>
            </a:r>
          </a:p>
          <a:p>
            <a:pPr marL="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E1F40-AE3E-4DBC-B2AB-E910CD8E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118FF1-5FC7-4817-B52E-DE8A54A5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64" y="4156720"/>
            <a:ext cx="5072244" cy="33730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83087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ubrik 1"/>
          <p:cNvSpPr>
            <a:spLocks noGrp="1"/>
          </p:cNvSpPr>
          <p:nvPr>
            <p:ph type="title"/>
          </p:nvPr>
        </p:nvSpPr>
        <p:spPr>
          <a:xfrm>
            <a:off x="2064507" y="808285"/>
            <a:ext cx="10918613" cy="1318542"/>
          </a:xfrm>
        </p:spPr>
        <p:txBody>
          <a:bodyPr lIns="130046" tIns="65023" rIns="130046" bIns="65023"/>
          <a:lstStyle/>
          <a:p>
            <a:r>
              <a:rPr lang="sv-SE" sz="4000" dirty="0">
                <a:latin typeface="Arial" charset="0"/>
              </a:rPr>
              <a:t>Non-</a:t>
            </a:r>
            <a:r>
              <a:rPr lang="sv-SE" sz="4000" dirty="0" err="1">
                <a:latin typeface="Arial" charset="0"/>
              </a:rPr>
              <a:t>functional</a:t>
            </a:r>
            <a:r>
              <a:rPr lang="sv-SE" sz="4000" dirty="0">
                <a:latin typeface="Arial" charset="0"/>
              </a:rPr>
              <a:t> </a:t>
            </a:r>
            <a:r>
              <a:rPr lang="sv-SE" sz="4000" dirty="0" err="1">
                <a:latin typeface="Arial" charset="0"/>
              </a:rPr>
              <a:t>Requirement</a:t>
            </a:r>
            <a:endParaRPr lang="sv-SE" sz="4000" dirty="0">
              <a:latin typeface="Arial" charset="0"/>
            </a:endParaRPr>
          </a:p>
        </p:txBody>
      </p:sp>
      <p:sp>
        <p:nvSpPr>
          <p:cNvPr id="20483" name="Platshållare för innehåll 2"/>
          <p:cNvSpPr>
            <a:spLocks noGrp="1"/>
          </p:cNvSpPr>
          <p:nvPr>
            <p:ph idx="4294967295"/>
          </p:nvPr>
        </p:nvSpPr>
        <p:spPr>
          <a:xfrm>
            <a:off x="813768" y="3724672"/>
            <a:ext cx="7986588" cy="7586133"/>
          </a:xfrm>
          <a:prstGeom prst="rect">
            <a:avLst/>
          </a:prstGeom>
        </p:spPr>
        <p:txBody>
          <a:bodyPr lIns="130046" tIns="65023" rIns="130046" bIns="65023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Quick to update location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Save as much juice as possible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Large views for each element of the </a:t>
            </a:r>
            <a:r>
              <a:rPr lang="en-US" sz="3200" dirty="0" err="1"/>
              <a:t>CoPilot</a:t>
            </a:r>
            <a:r>
              <a:rPr lang="en-US" sz="3200" dirty="0"/>
              <a:t> app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H</a:t>
            </a:r>
            <a:r>
              <a:rPr lang="sv-SE" sz="3200" dirty="0" err="1"/>
              <a:t>igh</a:t>
            </a:r>
            <a:r>
              <a:rPr lang="sv-SE" sz="3200" dirty="0"/>
              <a:t> </a:t>
            </a:r>
            <a:r>
              <a:rPr lang="sv-SE" sz="3200" dirty="0" err="1"/>
              <a:t>visual</a:t>
            </a:r>
            <a:r>
              <a:rPr lang="sv-SE" sz="3200" dirty="0"/>
              <a:t> </a:t>
            </a:r>
            <a:r>
              <a:rPr lang="sv-SE" sz="3200" dirty="0" err="1"/>
              <a:t>contrast</a:t>
            </a:r>
            <a:endParaRPr lang="sv-SE" sz="3200" dirty="0">
              <a:latin typeface="Arial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A643D25-4A7D-4C19-BF84-3DAC6C2F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8" t="6994" r="18275"/>
          <a:stretch/>
        </p:blipFill>
        <p:spPr>
          <a:xfrm>
            <a:off x="9022680" y="3076600"/>
            <a:ext cx="2482772" cy="26753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6F60A-258D-49A6-98F3-A71E7C53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CDB96-22D1-4353-BA4F-55C67DD0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5" name="Bildobjekt 6">
            <a:extLst>
              <a:ext uri="{FF2B5EF4-FFF2-40B4-BE49-F238E27FC236}">
                <a16:creationId xmlns:a16="http://schemas.microsoft.com/office/drawing/2014/main" id="{0057F2FB-32DD-44D3-9FEA-F0129D091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51" y="2760407"/>
            <a:ext cx="4063647" cy="3264463"/>
          </a:xfrm>
          <a:prstGeom prst="rect">
            <a:avLst/>
          </a:prstGeom>
        </p:spPr>
      </p:pic>
      <p:pic>
        <p:nvPicPr>
          <p:cNvPr id="6" name="Bildobjekt 8">
            <a:extLst>
              <a:ext uri="{FF2B5EF4-FFF2-40B4-BE49-F238E27FC236}">
                <a16:creationId xmlns:a16="http://schemas.microsoft.com/office/drawing/2014/main" id="{8EC0FEDF-1069-4D9D-942D-851F40540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20" y="6172944"/>
            <a:ext cx="4368608" cy="3436640"/>
          </a:xfrm>
          <a:prstGeom prst="rect">
            <a:avLst/>
          </a:prstGeom>
        </p:spPr>
      </p:pic>
      <p:pic>
        <p:nvPicPr>
          <p:cNvPr id="7" name="Bildobjekt 10">
            <a:extLst>
              <a:ext uri="{FF2B5EF4-FFF2-40B4-BE49-F238E27FC236}">
                <a16:creationId xmlns:a16="http://schemas.microsoft.com/office/drawing/2014/main" id="{427639DD-286F-4DBB-BB9A-918957309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04" y="2760407"/>
            <a:ext cx="4352616" cy="32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37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 bwMode="auto">
          <a:xfrm>
            <a:off x="1389832" y="7253064"/>
            <a:ext cx="9559925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400" dirty="0">
                <a:latin typeface="Arial" charset="0"/>
                <a:ea typeface="ヒラギノ角ゴ ProN W3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89858C-1B63-467B-BE1B-297E967C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4073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C0368-5336-4E8B-A762-89EC0BBE1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4"/>
          <a:stretch/>
        </p:blipFill>
        <p:spPr>
          <a:xfrm>
            <a:off x="1893888" y="2572544"/>
            <a:ext cx="9073008" cy="6552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9858C-1B63-467B-BE1B-297E967C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62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19151E-78C1-41A2-961D-B7AB759A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A27DC-0548-46B6-823E-2F4B848E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86C1C-E613-43B2-A509-835EEE6D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416"/>
            <a:ext cx="1300480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717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4DEA53B-3AC0-4C9C-A1F7-426787A0AF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0485326"/>
                  </p:ext>
                </p:extLst>
              </p:nvPr>
            </p:nvGraphicFramePr>
            <p:xfrm>
              <a:off x="655449" y="2746571"/>
              <a:ext cx="2470599" cy="1852950"/>
            </p:xfrm>
            <a:graphic>
              <a:graphicData uri="http://schemas.microsoft.com/office/powerpoint/2016/slidezoom">
                <pslz:sldZm>
                  <pslz:sldZmObj sldId="483" cId="181868508">
                    <pslz:zmPr id="{4EC504F6-01C2-479A-B7CD-4E5BAB64D03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0599" cy="18529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4DEA53B-3AC0-4C9C-A1F7-426787A0AF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449" y="2746571"/>
                <a:ext cx="2470599" cy="18529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4AC78BDA-CDDB-4803-B907-E74ADA738A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8646029"/>
                  </p:ext>
                </p:extLst>
              </p:nvPr>
            </p:nvGraphicFramePr>
            <p:xfrm>
              <a:off x="2981036" y="3091399"/>
              <a:ext cx="2149907" cy="1612430"/>
            </p:xfrm>
            <a:graphic>
              <a:graphicData uri="http://schemas.microsoft.com/office/powerpoint/2016/slidezoom">
                <pslz:sldZm>
                  <pslz:sldZmObj sldId="484" cId="3796134998">
                    <pslz:zmPr id="{93D430CB-114A-4DE5-B7FD-08891DFEC60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9907" cy="1612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AC78BDA-CDDB-4803-B907-E74ADA738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1036" y="3091399"/>
                <a:ext cx="2149907" cy="1612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DF84A5B-D542-403A-8B84-6D4CA824B2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512335"/>
                  </p:ext>
                </p:extLst>
              </p:nvPr>
            </p:nvGraphicFramePr>
            <p:xfrm>
              <a:off x="3830275" y="3960839"/>
              <a:ext cx="2010247" cy="1507686"/>
            </p:xfrm>
            <a:graphic>
              <a:graphicData uri="http://schemas.microsoft.com/office/powerpoint/2016/slidezoom">
                <pslz:sldZm>
                  <pslz:sldZmObj sldId="485" cId="4118471589">
                    <pslz:zmPr id="{AA45283D-D2F3-4E8C-9859-6FE4645B8E13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0247" cy="15076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DF84A5B-D542-403A-8B84-6D4CA824B2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30275" y="3960839"/>
                <a:ext cx="2010247" cy="15076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39C33288-966C-4F52-A7C4-70B6B7A829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763848"/>
                  </p:ext>
                </p:extLst>
              </p:nvPr>
            </p:nvGraphicFramePr>
            <p:xfrm>
              <a:off x="5166817" y="3146523"/>
              <a:ext cx="2242660" cy="1681995"/>
            </p:xfrm>
            <a:graphic>
              <a:graphicData uri="http://schemas.microsoft.com/office/powerpoint/2016/slidezoom">
                <pslz:sldZm>
                  <pslz:sldZmObj sldId="486" cId="2743874363">
                    <pslz:zmPr id="{0C26CC34-D420-44FB-81C9-E9BBB7F32E7A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2660" cy="16819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9C33288-966C-4F52-A7C4-70B6B7A829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66817" y="3146523"/>
                <a:ext cx="2242660" cy="16819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6159610C-9D42-441D-A54F-E87EFC5B5A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2203621"/>
                  </p:ext>
                </p:extLst>
              </p:nvPr>
            </p:nvGraphicFramePr>
            <p:xfrm>
              <a:off x="6770650" y="3969992"/>
              <a:ext cx="2149907" cy="1612430"/>
            </p:xfrm>
            <a:graphic>
              <a:graphicData uri="http://schemas.microsoft.com/office/powerpoint/2016/slidezoom">
                <pslz:sldZm>
                  <pslz:sldZmObj sldId="487" cId="1525498215">
                    <pslz:zmPr id="{08F1882C-FB16-40B0-980A-D4A975F47B00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9907" cy="1612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6159610C-9D42-441D-A54F-E87EFC5B5A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0650" y="3969992"/>
                <a:ext cx="2149907" cy="1612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609D3161-2552-4549-883B-34BADED6D9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4032858"/>
                  </p:ext>
                </p:extLst>
              </p:nvPr>
            </p:nvGraphicFramePr>
            <p:xfrm>
              <a:off x="7174379" y="2689231"/>
              <a:ext cx="2149907" cy="1612430"/>
            </p:xfrm>
            <a:graphic>
              <a:graphicData uri="http://schemas.microsoft.com/office/powerpoint/2016/slidezoom">
                <pslz:sldZm>
                  <pslz:sldZmObj sldId="488" cId="2865905848">
                    <pslz:zmPr id="{F2CF39CF-5F41-4C12-AD51-D1CB6CCD018D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9907" cy="1612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09D3161-2552-4549-883B-34BADED6D9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74379" y="2689231"/>
                <a:ext cx="2149907" cy="1612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916D299B-6D18-470F-A5CF-B873ACD4BA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6175141"/>
                  </p:ext>
                </p:extLst>
              </p:nvPr>
            </p:nvGraphicFramePr>
            <p:xfrm>
              <a:off x="8672352" y="2609271"/>
              <a:ext cx="2167239" cy="1625430"/>
            </p:xfrm>
            <a:graphic>
              <a:graphicData uri="http://schemas.microsoft.com/office/powerpoint/2016/slidezoom">
                <pslz:sldZm>
                  <pslz:sldZmObj sldId="489" cId="192666992">
                    <pslz:zmPr id="{84A846F1-FFB8-4A44-AA18-B0981633593B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7239" cy="1625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916D299B-6D18-470F-A5CF-B873ACD4BA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72352" y="2609271"/>
                <a:ext cx="2167239" cy="1625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83900723-0C5F-4B33-8408-77BC106341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450736"/>
                  </p:ext>
                </p:extLst>
              </p:nvPr>
            </p:nvGraphicFramePr>
            <p:xfrm>
              <a:off x="10187657" y="2809321"/>
              <a:ext cx="2303268" cy="1727450"/>
            </p:xfrm>
            <a:graphic>
              <a:graphicData uri="http://schemas.microsoft.com/office/powerpoint/2016/slidezoom">
                <pslz:sldZm>
                  <pslz:sldZmObj sldId="490" cId="3295147529">
                    <pslz:zmPr id="{0235265A-35A3-451E-9809-EBADCEC91CA9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03268" cy="1727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3900723-0C5F-4B33-8408-77BC10634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87657" y="2809321"/>
                <a:ext cx="2303268" cy="1727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26A78B0-72DB-4EAE-8185-889DC07FA71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420416"/>
            <a:ext cx="13004800" cy="731520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4218104-463F-4900-BD3B-1253E59D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419B1A-E1BE-49AD-909D-15761911D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B39D4-6B26-4CE6-9FB9-05E7E9ACA0E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V="1">
            <a:off x="689867" y="5527784"/>
            <a:ext cx="915989" cy="56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EDBB9-61F4-4432-BE82-347ABA79CA8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05856" y="5524872"/>
            <a:ext cx="915989" cy="568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F973C-FAF1-42BC-B159-6E8746F6DC4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90032" y="4876800"/>
            <a:ext cx="793690" cy="47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BD4ABA-F13D-4661-AAA0-28F9AED4851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30192" y="5809197"/>
            <a:ext cx="839913" cy="753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DBB8C-6F58-4DB8-95C9-C07025718FE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26336" y="4840439"/>
            <a:ext cx="793691" cy="475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E5FDA3-7B63-477C-A75C-F04FC9E2881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14705" y="6095262"/>
            <a:ext cx="839913" cy="75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769B08-60F4-4F27-A4EE-DAF3175F080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854618" y="6161861"/>
            <a:ext cx="962877" cy="612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2E909D-D7CF-4120-A1FB-E0B1D1E5673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341364" y="4365286"/>
            <a:ext cx="772287" cy="4751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F162E8-C573-446C-BA55-14E50ABEADF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31926" y="4401647"/>
            <a:ext cx="772287" cy="475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4D8973-6CCB-4B9A-8A71-535E0BFF830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98944" y="4805415"/>
            <a:ext cx="772287" cy="4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27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C5AF-FF37-4A68-BF51-F1ED9FB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Dara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CE62-F877-44B1-B1C6-1E09D6D55A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186850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5A98-87E0-4998-AC71-03889331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Rickard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5DAF-1544-4280-A140-1A1E978A2C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961349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Vasja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8471589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DH-powerpointmall 2010-12-07">
  <a:themeElements>
    <a:clrScheme name="MDH-färg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4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00"/>
      </a:folHlink>
    </a:clrScheme>
    <a:fontScheme name="Titel och undertex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el och under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MDH-powerpointmall 2010-12-07</Template>
  <TotalTime>5304</TotalTime>
  <Pages>0</Pages>
  <Words>424</Words>
  <Characters>0</Characters>
  <Application>Microsoft Office PowerPoint</Application>
  <PresentationFormat>Custom</PresentationFormat>
  <Lines>0</Lines>
  <Paragraphs>180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ＭＳ Ｐゴシック</vt:lpstr>
      <vt:lpstr>Arial</vt:lpstr>
      <vt:lpstr>Calibri</vt:lpstr>
      <vt:lpstr>Georgia</vt:lpstr>
      <vt:lpstr>Gill Sans</vt:lpstr>
      <vt:lpstr>Lucida Grande</vt:lpstr>
      <vt:lpstr>ヒラギノ角ゴ ProN W3</vt:lpstr>
      <vt:lpstr>MDH-powerpointmall 2010-12-07</vt:lpstr>
      <vt:lpstr>CoPilot Safe Assist </vt:lpstr>
      <vt:lpstr>The problem </vt:lpstr>
      <vt:lpstr>Client  </vt:lpstr>
      <vt:lpstr>The members</vt:lpstr>
      <vt:lpstr>PowerPoint Presentation</vt:lpstr>
      <vt:lpstr>PowerPoint Presentation</vt:lpstr>
      <vt:lpstr>Dara</vt:lpstr>
      <vt:lpstr>Rickard</vt:lpstr>
      <vt:lpstr>Vasja</vt:lpstr>
      <vt:lpstr>Jonas</vt:lpstr>
      <vt:lpstr>Sidorela</vt:lpstr>
      <vt:lpstr>Fernando</vt:lpstr>
      <vt:lpstr>Pablo</vt:lpstr>
      <vt:lpstr>Alvaro</vt:lpstr>
      <vt:lpstr>Tasks! </vt:lpstr>
      <vt:lpstr>Communication</vt:lpstr>
      <vt:lpstr>PowerPoint Presentation</vt:lpstr>
      <vt:lpstr>PowerPoint Presentation</vt:lpstr>
      <vt:lpstr>Client meeting</vt:lpstr>
      <vt:lpstr>Client meeting</vt:lpstr>
      <vt:lpstr>Client meeting</vt:lpstr>
      <vt:lpstr>Client meeting</vt:lpstr>
      <vt:lpstr>Client meeting</vt:lpstr>
      <vt:lpstr>Client meeting</vt:lpstr>
      <vt:lpstr>System description</vt:lpstr>
      <vt:lpstr>System description</vt:lpstr>
      <vt:lpstr>Client meeting</vt:lpstr>
      <vt:lpstr>Client meeting</vt:lpstr>
      <vt:lpstr>System description</vt:lpstr>
      <vt:lpstr>System description</vt:lpstr>
      <vt:lpstr>System description</vt:lpstr>
      <vt:lpstr>Client meeting</vt:lpstr>
      <vt:lpstr>Client meeting</vt:lpstr>
      <vt:lpstr>System description</vt:lpstr>
      <vt:lpstr>Client meeting</vt:lpstr>
      <vt:lpstr>Client meeting</vt:lpstr>
      <vt:lpstr>Client meeting</vt:lpstr>
      <vt:lpstr>Client meeting</vt:lpstr>
      <vt:lpstr>PowerPoint Presentation</vt:lpstr>
      <vt:lpstr>Resources</vt:lpstr>
      <vt:lpstr>Client meeting</vt:lpstr>
      <vt:lpstr>Client meeting</vt:lpstr>
      <vt:lpstr>Initial Backlog</vt:lpstr>
      <vt:lpstr>Non-functional Requirement</vt:lpstr>
      <vt:lpstr>PowerPoint Presentation</vt:lpstr>
      <vt:lpstr>Thank you!</vt:lpstr>
      <vt:lpstr>PowerPoint Presentation</vt:lpstr>
    </vt:vector>
  </TitlesOfParts>
  <Company>MDH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på Powerpoint- presentation</dc:title>
  <dc:creator>dpn03</dc:creator>
  <cp:lastModifiedBy>Vasja Collaku</cp:lastModifiedBy>
  <cp:revision>258</cp:revision>
  <cp:lastPrinted>2011-08-23T07:59:24Z</cp:lastPrinted>
  <dcterms:created xsi:type="dcterms:W3CDTF">2011-08-23T07:56:53Z</dcterms:created>
  <dcterms:modified xsi:type="dcterms:W3CDTF">2017-12-03T23:51:03Z</dcterms:modified>
</cp:coreProperties>
</file>